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68" r:id="rId5"/>
    <p:sldId id="259" r:id="rId6"/>
    <p:sldId id="261" r:id="rId7"/>
    <p:sldId id="262" r:id="rId8"/>
    <p:sldId id="263" r:id="rId9"/>
    <p:sldId id="264" r:id="rId10"/>
    <p:sldId id="266" r:id="rId11"/>
    <p:sldId id="267" r:id="rId12"/>
    <p:sldId id="260"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1096" y="22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45027CB-DB35-4553-81A9-3E38B3285F15}" type="datetimeFigureOut">
              <a:rPr lang="en-US" smtClean="0"/>
              <a:t>6/30/2020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0AFF3C-C473-4388-BB56-3FB07C4BACA1}" type="slidenum">
              <a:rPr lang="en-US" smtClean="0"/>
              <a:t>‹#›</a:t>
            </a:fld>
            <a:endParaRPr lang="en-US" dirty="0"/>
          </a:p>
        </p:txBody>
      </p:sp>
    </p:spTree>
    <p:extLst>
      <p:ext uri="{BB962C8B-B14F-4D97-AF65-F5344CB8AC3E}">
        <p14:creationId xmlns:p14="http://schemas.microsoft.com/office/powerpoint/2010/main" val="511976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FF0000"/>
                </a:solidFill>
              </a:rPr>
              <a:t>Internet bot/Web robot </a:t>
            </a:r>
            <a:r>
              <a:rPr lang="en-US" dirty="0" smtClean="0"/>
              <a:t>– a software application that runs automated tasks over the internet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Indexing – to collect, parse, and store data to facilitate fast and accurate information retrieval. </a:t>
            </a:r>
          </a:p>
          <a:p>
            <a:endParaRPr lang="en-US" dirty="0"/>
          </a:p>
        </p:txBody>
      </p:sp>
      <p:sp>
        <p:nvSpPr>
          <p:cNvPr id="4" name="Slide Number Placeholder 3"/>
          <p:cNvSpPr>
            <a:spLocks noGrp="1"/>
          </p:cNvSpPr>
          <p:nvPr>
            <p:ph type="sldNum" sz="quarter" idx="10"/>
          </p:nvPr>
        </p:nvSpPr>
        <p:spPr/>
        <p:txBody>
          <a:bodyPr/>
          <a:lstStyle/>
          <a:p>
            <a:fld id="{DD0AFF3C-C473-4388-BB56-3FB07C4BACA1}" type="slidenum">
              <a:rPr lang="en-US" smtClean="0"/>
              <a:t>9</a:t>
            </a:fld>
            <a:endParaRPr lang="en-US" dirty="0"/>
          </a:p>
        </p:txBody>
      </p:sp>
    </p:spTree>
    <p:extLst>
      <p:ext uri="{BB962C8B-B14F-4D97-AF65-F5344CB8AC3E}">
        <p14:creationId xmlns:p14="http://schemas.microsoft.com/office/powerpoint/2010/main" val="32639243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1D8BD707-D9CF-40AE-B4C6-C98DA3205C09}" type="datetimeFigureOut">
              <a:rPr lang="en-US" smtClean="0"/>
              <a:pPr/>
              <a:t>6/30/2020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D8BD707-D9CF-40AE-B4C6-C98DA3205C09}" type="datetimeFigureOut">
              <a:rPr lang="en-US" smtClean="0"/>
              <a:pPr/>
              <a:t>6/30/2020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1D8BD707-D9CF-40AE-B4C6-C98DA3205C09}" type="datetimeFigureOut">
              <a:rPr lang="en-US" smtClean="0"/>
              <a:pPr/>
              <a:t>6/30/2020</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B6F15528-21DE-4FAA-801E-634DDDAF4B2B}"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6/30/2020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1D8BD707-D9CF-40AE-B4C6-C98DA3205C09}" type="datetimeFigureOut">
              <a:rPr lang="en-US" smtClean="0"/>
              <a:pPr/>
              <a:t>6/30/2020</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razyegg.com/blog/seo/why-search-engine-optimization/" TargetMode="External"/><Relationship Id="rId2" Type="http://schemas.openxmlformats.org/officeDocument/2006/relationships/hyperlink" Target="https://www.inspire.scot/blog/2016/11/11/top-12-best-search-engines-in-the-world238" TargetMode="External"/><Relationship Id="rId1" Type="http://schemas.openxmlformats.org/officeDocument/2006/relationships/slideLayout" Target="../slideLayouts/slideLayout2.xml"/><Relationship Id="rId4" Type="http://schemas.openxmlformats.org/officeDocument/2006/relationships/hyperlink" Target="https://www.tutorialspoint.com/data_mining/dm_mining_www.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43000"/>
            <a:ext cx="7772400" cy="1829761"/>
          </a:xfrm>
        </p:spPr>
        <p:txBody>
          <a:bodyPr/>
          <a:lstStyle/>
          <a:p>
            <a:r>
              <a:rPr lang="en-US" dirty="0" smtClean="0">
                <a:latin typeface="Times New Roman" panose="02020603050405020304" pitchFamily="18" charset="0"/>
                <a:cs typeface="Times New Roman" panose="02020603050405020304" pitchFamily="18" charset="0"/>
              </a:rPr>
              <a:t>Web Analytics and Search Engines</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685800" y="3276600"/>
            <a:ext cx="7772400" cy="1704833"/>
          </a:xfrm>
        </p:spPr>
        <p:txBody>
          <a:bodyPr>
            <a:normAutofit fontScale="85000" lnSpcReduction="20000"/>
          </a:bodyPr>
          <a:lstStyle/>
          <a:p>
            <a:r>
              <a:rPr lang="en-US" dirty="0" smtClean="0">
                <a:latin typeface="Times New Roman" panose="02020603050405020304" pitchFamily="18" charset="0"/>
                <a:cs typeface="Times New Roman" panose="02020603050405020304" pitchFamily="18" charset="0"/>
              </a:rPr>
              <a:t>Student’s Name</a:t>
            </a:r>
          </a:p>
          <a:p>
            <a:r>
              <a:rPr lang="en-US" dirty="0" smtClean="0">
                <a:latin typeface="Times New Roman" panose="02020603050405020304" pitchFamily="18" charset="0"/>
                <a:cs typeface="Times New Roman" panose="02020603050405020304" pitchFamily="18" charset="0"/>
              </a:rPr>
              <a:t>Institution of Affiliation</a:t>
            </a:r>
          </a:p>
          <a:p>
            <a:r>
              <a:rPr lang="en-US" dirty="0" smtClean="0">
                <a:latin typeface="Times New Roman" panose="02020603050405020304" pitchFamily="18" charset="0"/>
                <a:cs typeface="Times New Roman" panose="02020603050405020304" pitchFamily="18" charset="0"/>
              </a:rPr>
              <a:t>Course Code and Name</a:t>
            </a:r>
          </a:p>
          <a:p>
            <a:r>
              <a:rPr lang="en-US" dirty="0" smtClean="0">
                <a:latin typeface="Times New Roman" panose="02020603050405020304" pitchFamily="18" charset="0"/>
                <a:cs typeface="Times New Roman" panose="02020603050405020304" pitchFamily="18" charset="0"/>
              </a:rPr>
              <a:t>Professor</a:t>
            </a:r>
          </a:p>
          <a:p>
            <a:r>
              <a:rPr lang="en-US" dirty="0" smtClean="0">
                <a:latin typeface="Times New Roman" panose="02020603050405020304" pitchFamily="18" charset="0"/>
                <a:cs typeface="Times New Roman" panose="02020603050405020304" pitchFamily="18" charset="0"/>
              </a:rPr>
              <a:t>Date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40795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109728" indent="0">
              <a:buNone/>
            </a:pPr>
            <a:r>
              <a:rPr lang="en-US" dirty="0" smtClean="0">
                <a:solidFill>
                  <a:srgbClr val="FF0000"/>
                </a:solidFill>
                <a:latin typeface="Times New Roman" panose="02020603050405020304" pitchFamily="18" charset="0"/>
                <a:cs typeface="Times New Roman" panose="02020603050405020304" pitchFamily="18" charset="0"/>
              </a:rPr>
              <a:t>Dictionary definition </a:t>
            </a:r>
            <a:r>
              <a:rPr lang="en-US" dirty="0" smtClean="0">
                <a:latin typeface="Times New Roman" panose="02020603050405020304" pitchFamily="18" charset="0"/>
                <a:cs typeface="Times New Roman" panose="02020603050405020304" pitchFamily="18" charset="0"/>
              </a:rPr>
              <a:t>– Oxford Dictionary</a:t>
            </a:r>
          </a:p>
          <a:p>
            <a:r>
              <a:rPr lang="en-US" dirty="0" smtClean="0">
                <a:latin typeface="Times New Roman" panose="02020603050405020304" pitchFamily="18" charset="0"/>
                <a:cs typeface="Times New Roman" panose="02020603050405020304" pitchFamily="18" charset="0"/>
              </a:rPr>
              <a:t>A program that searches for and identifies items in a database that correspond to key words or characters specified by the user, used especially for finding particular sties on the World Wide Wed</a:t>
            </a:r>
          </a:p>
          <a:p>
            <a:pPr marL="109728" indent="0">
              <a:buNone/>
            </a:pPr>
            <a:r>
              <a:rPr lang="en-US" dirty="0" smtClean="0">
                <a:solidFill>
                  <a:srgbClr val="FF0000"/>
                </a:solidFill>
                <a:latin typeface="Times New Roman" panose="02020603050405020304" pitchFamily="18" charset="0"/>
                <a:cs typeface="Times New Roman" panose="02020603050405020304" pitchFamily="18" charset="0"/>
              </a:rPr>
              <a:t>Web search engines / Internet Search Engine</a:t>
            </a:r>
          </a:p>
          <a:p>
            <a:r>
              <a:rPr lang="en-US" dirty="0" smtClean="0">
                <a:latin typeface="Times New Roman" panose="02020603050405020304" pitchFamily="18" charset="0"/>
                <a:cs typeface="Times New Roman" panose="02020603050405020304" pitchFamily="18" charset="0"/>
              </a:rPr>
              <a:t>A </a:t>
            </a:r>
            <a:r>
              <a:rPr lang="en-US" dirty="0" smtClean="0">
                <a:solidFill>
                  <a:srgbClr val="FF0000"/>
                </a:solidFill>
                <a:latin typeface="Times New Roman" panose="02020603050405020304" pitchFamily="18" charset="0"/>
                <a:cs typeface="Times New Roman" panose="02020603050405020304" pitchFamily="18" charset="0"/>
              </a:rPr>
              <a:t>software system </a:t>
            </a:r>
            <a:r>
              <a:rPr lang="en-US" dirty="0" smtClean="0">
                <a:latin typeface="Times New Roman" panose="02020603050405020304" pitchFamily="18" charset="0"/>
                <a:cs typeface="Times New Roman" panose="02020603050405020304" pitchFamily="18" charset="0"/>
              </a:rPr>
              <a:t>that is designed to carry out web search</a:t>
            </a:r>
          </a:p>
          <a:p>
            <a:r>
              <a:rPr lang="en-US" dirty="0" smtClean="0">
                <a:latin typeface="Times New Roman" panose="02020603050405020304" pitchFamily="18" charset="0"/>
                <a:cs typeface="Times New Roman" panose="02020603050405020304" pitchFamily="18" charset="0"/>
              </a:rPr>
              <a:t>Implies – to search the World Wide Web in a systematic way for particular information in a textual web search query (Levene, 2005).</a:t>
            </a: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Search Engines - Definition</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25882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4800600"/>
          </a:xfrm>
        </p:spPr>
        <p:txBody>
          <a:bodyPr>
            <a:normAutofit/>
          </a:bodyPr>
          <a:lstStyle/>
          <a:p>
            <a:r>
              <a:rPr lang="en-US" dirty="0" smtClean="0">
                <a:latin typeface="Times New Roman" panose="02020603050405020304" pitchFamily="18" charset="0"/>
                <a:cs typeface="Times New Roman" panose="02020603050405020304" pitchFamily="18" charset="0"/>
              </a:rPr>
              <a:t>Search the WWW using a key word</a:t>
            </a:r>
          </a:p>
          <a:p>
            <a:r>
              <a:rPr lang="en-US" dirty="0" smtClean="0">
                <a:latin typeface="Times New Roman" panose="02020603050405020304" pitchFamily="18" charset="0"/>
                <a:cs typeface="Times New Roman" panose="02020603050405020304" pitchFamily="18" charset="0"/>
              </a:rPr>
              <a:t>The results are generally presented in a line of results, referred to as </a:t>
            </a:r>
            <a:r>
              <a:rPr lang="en-US" dirty="0" smtClean="0">
                <a:solidFill>
                  <a:srgbClr val="FF0000"/>
                </a:solidFill>
                <a:latin typeface="Times New Roman" panose="02020603050405020304" pitchFamily="18" charset="0"/>
                <a:cs typeface="Times New Roman" panose="02020603050405020304" pitchFamily="18" charset="0"/>
              </a:rPr>
              <a:t>search engine results pages</a:t>
            </a:r>
            <a:r>
              <a:rPr lang="en-US" dirty="0" smtClean="0">
                <a:latin typeface="Times New Roman" panose="02020603050405020304" pitchFamily="18" charset="0"/>
                <a:cs typeface="Times New Roman" panose="02020603050405020304" pitchFamily="18" charset="0"/>
              </a:rPr>
              <a:t> (SERPs)</a:t>
            </a:r>
          </a:p>
          <a:p>
            <a:r>
              <a:rPr lang="en-US" dirty="0" smtClean="0">
                <a:latin typeface="Times New Roman" panose="02020603050405020304" pitchFamily="18" charset="0"/>
                <a:cs typeface="Times New Roman" panose="02020603050405020304" pitchFamily="18" charset="0"/>
              </a:rPr>
              <a:t>Results may be a mix of:  </a:t>
            </a:r>
          </a:p>
          <a:p>
            <a:pPr marL="681228" indent="571500">
              <a:buFont typeface="+mj-lt"/>
              <a:buAutoNum type="romanLcPeriod"/>
            </a:pPr>
            <a:r>
              <a:rPr lang="en-US" dirty="0" smtClean="0">
                <a:latin typeface="Times New Roman" panose="02020603050405020304" pitchFamily="18" charset="0"/>
                <a:cs typeface="Times New Roman" panose="02020603050405020304" pitchFamily="18" charset="0"/>
              </a:rPr>
              <a:t>Links to web pages</a:t>
            </a:r>
          </a:p>
          <a:p>
            <a:pPr marL="681228" indent="571500">
              <a:buFont typeface="+mj-lt"/>
              <a:buAutoNum type="romanLcPeriod"/>
            </a:pPr>
            <a:r>
              <a:rPr lang="en-US" dirty="0" smtClean="0">
                <a:latin typeface="Times New Roman" panose="02020603050405020304" pitchFamily="18" charset="0"/>
                <a:cs typeface="Times New Roman" panose="02020603050405020304" pitchFamily="18" charset="0"/>
              </a:rPr>
              <a:t>Images</a:t>
            </a:r>
          </a:p>
          <a:p>
            <a:pPr marL="681228" indent="571500">
              <a:buFont typeface="+mj-lt"/>
              <a:buAutoNum type="romanLcPeriod"/>
            </a:pPr>
            <a:r>
              <a:rPr lang="en-US" dirty="0" smtClean="0">
                <a:latin typeface="Times New Roman" panose="02020603050405020304" pitchFamily="18" charset="0"/>
                <a:cs typeface="Times New Roman" panose="02020603050405020304" pitchFamily="18" charset="0"/>
              </a:rPr>
              <a:t>Videos</a:t>
            </a:r>
          </a:p>
          <a:p>
            <a:pPr marL="681228" indent="571500">
              <a:buFont typeface="+mj-lt"/>
              <a:buAutoNum type="romanLcPeriod"/>
            </a:pPr>
            <a:r>
              <a:rPr lang="en-US" dirty="0" smtClean="0">
                <a:latin typeface="Times New Roman" panose="02020603050405020304" pitchFamily="18" charset="0"/>
                <a:cs typeface="Times New Roman" panose="02020603050405020304" pitchFamily="18" charset="0"/>
              </a:rPr>
              <a:t>Infographics</a:t>
            </a:r>
          </a:p>
          <a:p>
            <a:pPr marL="681228" indent="571500">
              <a:buFont typeface="+mj-lt"/>
              <a:buAutoNum type="romanLcPeriod"/>
            </a:pPr>
            <a:r>
              <a:rPr lang="en-US" dirty="0" smtClean="0">
                <a:latin typeface="Times New Roman" panose="02020603050405020304" pitchFamily="18" charset="0"/>
                <a:cs typeface="Times New Roman" panose="02020603050405020304" pitchFamily="18" charset="0"/>
              </a:rPr>
              <a:t>Articles</a:t>
            </a:r>
          </a:p>
          <a:p>
            <a:pPr marL="681228" indent="571500">
              <a:buFont typeface="+mj-lt"/>
              <a:buAutoNum type="romanLcPeriod"/>
            </a:pPr>
            <a:r>
              <a:rPr lang="en-US" dirty="0" smtClean="0">
                <a:latin typeface="Times New Roman" panose="02020603050405020304" pitchFamily="18" charset="0"/>
                <a:cs typeface="Times New Roman" panose="02020603050405020304" pitchFamily="18" charset="0"/>
              </a:rPr>
              <a:t>Research Papers, etc. (Levene</a:t>
            </a:r>
            <a:r>
              <a:rPr lang="en-US" dirty="0">
                <a:latin typeface="Times New Roman" panose="02020603050405020304" pitchFamily="18" charset="0"/>
                <a:cs typeface="Times New Roman" panose="02020603050405020304" pitchFamily="18" charset="0"/>
              </a:rPr>
              <a:t>, 2005</a:t>
            </a:r>
            <a:r>
              <a:rPr lang="en-US" dirty="0" smtClean="0">
                <a:latin typeface="Times New Roman" panose="02020603050405020304" pitchFamily="18" charset="0"/>
                <a:cs typeface="Times New Roman" panose="02020603050405020304" pitchFamily="18" charset="0"/>
              </a:rPr>
              <a:t>)</a:t>
            </a:r>
          </a:p>
        </p:txBody>
      </p:sp>
      <p:sp>
        <p:nvSpPr>
          <p:cNvPr id="3" name="Title 2"/>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Search Engines – How they work</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59638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Can also </a:t>
            </a:r>
            <a:r>
              <a:rPr lang="en-US" dirty="0">
                <a:solidFill>
                  <a:srgbClr val="FF0000"/>
                </a:solidFill>
                <a:latin typeface="Times New Roman" panose="02020603050405020304" pitchFamily="18" charset="0"/>
                <a:cs typeface="Times New Roman" panose="02020603050405020304" pitchFamily="18" charset="0"/>
              </a:rPr>
              <a:t>mine data </a:t>
            </a:r>
            <a:r>
              <a:rPr lang="en-US" dirty="0">
                <a:latin typeface="Times New Roman" panose="02020603050405020304" pitchFamily="18" charset="0"/>
                <a:cs typeface="Times New Roman" panose="02020603050405020304" pitchFamily="18" charset="0"/>
              </a:rPr>
              <a:t>available in databases or open </a:t>
            </a:r>
            <a:r>
              <a:rPr lang="en-US" dirty="0" smtClean="0">
                <a:latin typeface="Times New Roman" panose="02020603050405020304" pitchFamily="18" charset="0"/>
                <a:cs typeface="Times New Roman" panose="02020603050405020304" pitchFamily="18" charset="0"/>
              </a:rPr>
              <a:t>directories</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Also maintain real-time information by running an algorithm on a </a:t>
            </a:r>
            <a:r>
              <a:rPr lang="en-US" dirty="0">
                <a:solidFill>
                  <a:srgbClr val="FF0000"/>
                </a:solidFill>
                <a:latin typeface="Times New Roman" panose="02020603050405020304" pitchFamily="18" charset="0"/>
                <a:cs typeface="Times New Roman" panose="02020603050405020304" pitchFamily="18" charset="0"/>
              </a:rPr>
              <a:t>web </a:t>
            </a:r>
            <a:r>
              <a:rPr lang="en-US" dirty="0" smtClean="0">
                <a:solidFill>
                  <a:srgbClr val="FF0000"/>
                </a:solidFill>
                <a:latin typeface="Times New Roman" panose="02020603050405020304" pitchFamily="18" charset="0"/>
                <a:cs typeface="Times New Roman" panose="02020603050405020304" pitchFamily="18" charset="0"/>
              </a:rPr>
              <a:t>crawler</a:t>
            </a:r>
          </a:p>
          <a:p>
            <a:endParaRPr lang="en-US" dirty="0">
              <a:solidFill>
                <a:srgbClr val="FF0000"/>
              </a:solidFill>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Deep web </a:t>
            </a:r>
            <a:r>
              <a:rPr lang="en-US" dirty="0">
                <a:latin typeface="Times New Roman" panose="02020603050405020304" pitchFamily="18" charset="0"/>
                <a:cs typeface="Times New Roman" panose="02020603050405020304" pitchFamily="18" charset="0"/>
              </a:rPr>
              <a:t>– refers to the internet content that cannot be searched by a web search </a:t>
            </a:r>
            <a:r>
              <a:rPr lang="en-US" dirty="0" smtClean="0">
                <a:latin typeface="Times New Roman" panose="02020603050405020304" pitchFamily="18" charset="0"/>
                <a:cs typeface="Times New Roman" panose="02020603050405020304" pitchFamily="18" charset="0"/>
              </a:rPr>
              <a:t>engine (Levene</a:t>
            </a:r>
            <a:r>
              <a:rPr lang="en-US" dirty="0">
                <a:latin typeface="Times New Roman" panose="02020603050405020304" pitchFamily="18" charset="0"/>
                <a:cs typeface="Times New Roman" panose="02020603050405020304" pitchFamily="18" charset="0"/>
              </a:rPr>
              <a:t>, 2005</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868362"/>
          </a:xfrm>
        </p:spPr>
        <p:txBody>
          <a:bodyPr>
            <a:normAutofit fontScale="90000"/>
          </a:bodyPr>
          <a:lstStyle/>
          <a:p>
            <a:r>
              <a:rPr lang="en-US" dirty="0" smtClean="0">
                <a:latin typeface="Times New Roman" panose="02020603050405020304" pitchFamily="18" charset="0"/>
                <a:cs typeface="Times New Roman" panose="02020603050405020304" pitchFamily="18" charset="0"/>
              </a:rPr>
              <a:t>Search Engines – More Characteristics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534276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Today’s customers rely on Search Engines to find everything. </a:t>
            </a:r>
          </a:p>
          <a:p>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H</a:t>
            </a:r>
            <a:r>
              <a:rPr lang="en-US" dirty="0" smtClean="0">
                <a:latin typeface="Times New Roman" panose="02020603050405020304" pitchFamily="18" charset="0"/>
                <a:cs typeface="Times New Roman" panose="02020603050405020304" pitchFamily="18" charset="0"/>
              </a:rPr>
              <a:t>aving search engines in your website is one of the ways to attract them to your site. </a:t>
            </a:r>
          </a:p>
          <a:p>
            <a:r>
              <a:rPr lang="en-US" dirty="0" smtClean="0">
                <a:latin typeface="Times New Roman" panose="02020603050405020304" pitchFamily="18" charset="0"/>
                <a:cs typeface="Times New Roman" panose="02020603050405020304" pitchFamily="18" charset="0"/>
              </a:rPr>
              <a:t>Also makes its easier to find your products– end result- </a:t>
            </a:r>
            <a:r>
              <a:rPr lang="en-US" dirty="0" smtClean="0">
                <a:solidFill>
                  <a:srgbClr val="FF0000"/>
                </a:solidFill>
                <a:latin typeface="Times New Roman" panose="02020603050405020304" pitchFamily="18" charset="0"/>
                <a:cs typeface="Times New Roman" panose="02020603050405020304" pitchFamily="18" charset="0"/>
              </a:rPr>
              <a:t>more traffic </a:t>
            </a:r>
            <a:r>
              <a:rPr lang="en-US" dirty="0" smtClean="0">
                <a:latin typeface="Times New Roman" panose="02020603050405020304" pitchFamily="18" charset="0"/>
                <a:cs typeface="Times New Roman" panose="02020603050405020304" pitchFamily="18" charset="0"/>
              </a:rPr>
              <a:t>(The Daily Egg, 2020)</a:t>
            </a:r>
          </a:p>
          <a:p>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It helps businesses to </a:t>
            </a:r>
            <a:r>
              <a:rPr lang="en-US" dirty="0" smtClean="0">
                <a:solidFill>
                  <a:srgbClr val="FF0000"/>
                </a:solidFill>
                <a:latin typeface="Times New Roman" panose="02020603050405020304" pitchFamily="18" charset="0"/>
                <a:cs typeface="Times New Roman" panose="02020603050405020304" pitchFamily="18" charset="0"/>
              </a:rPr>
              <a:t>build their brands</a:t>
            </a:r>
          </a:p>
          <a:p>
            <a:r>
              <a:rPr lang="en-US" dirty="0" smtClean="0">
                <a:latin typeface="Times New Roman" panose="02020603050405020304" pitchFamily="18" charset="0"/>
                <a:cs typeface="Times New Roman" panose="02020603050405020304" pitchFamily="18" charset="0"/>
              </a:rPr>
              <a:t>Boosts business </a:t>
            </a:r>
            <a:r>
              <a:rPr lang="en-US" dirty="0" smtClean="0">
                <a:solidFill>
                  <a:srgbClr val="FF0000"/>
                </a:solidFill>
                <a:latin typeface="Times New Roman" panose="02020603050405020304" pitchFamily="18" charset="0"/>
                <a:cs typeface="Times New Roman" panose="02020603050405020304" pitchFamily="18" charset="0"/>
              </a:rPr>
              <a:t>credibility</a:t>
            </a:r>
            <a:r>
              <a:rPr lang="en-US" dirty="0" smtClean="0">
                <a:latin typeface="Times New Roman" panose="02020603050405020304" pitchFamily="18" charset="0"/>
                <a:cs typeface="Times New Roman" panose="02020603050405020304" pitchFamily="18" charset="0"/>
              </a:rPr>
              <a:t> and </a:t>
            </a:r>
            <a:r>
              <a:rPr lang="en-US" dirty="0" smtClean="0">
                <a:solidFill>
                  <a:srgbClr val="FF0000"/>
                </a:solidFill>
                <a:latin typeface="Times New Roman" panose="02020603050405020304" pitchFamily="18" charset="0"/>
                <a:cs typeface="Times New Roman" panose="02020603050405020304" pitchFamily="18" charset="0"/>
              </a:rPr>
              <a:t>authority</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Daily Egg, 2020</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Search Engines – Importance for Today’s Business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4076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81000" y="1066800"/>
            <a:ext cx="8305800" cy="4940491"/>
          </a:xfrm>
        </p:spPr>
        <p:txBody>
          <a:bodyPr>
            <a:normAutofit fontScale="92500" lnSpcReduction="20000"/>
          </a:bodyPr>
          <a:lstStyle/>
          <a:p>
            <a:pPr marL="624078" indent="-514350">
              <a:buAutoNum type="arabicParenR"/>
            </a:pPr>
            <a:r>
              <a:rPr lang="en-US" dirty="0" smtClean="0">
                <a:solidFill>
                  <a:srgbClr val="00B0F0"/>
                </a:solidFill>
                <a:latin typeface="Times New Roman" panose="02020603050405020304" pitchFamily="18" charset="0"/>
                <a:cs typeface="Times New Roman" panose="02020603050405020304" pitchFamily="18" charset="0"/>
              </a:rPr>
              <a:t>Google </a:t>
            </a:r>
          </a:p>
          <a:p>
            <a:r>
              <a:rPr lang="en-US" dirty="0" smtClean="0">
                <a:latin typeface="Times New Roman" panose="02020603050405020304" pitchFamily="18" charset="0"/>
                <a:cs typeface="Times New Roman" panose="02020603050405020304" pitchFamily="18" charset="0"/>
              </a:rPr>
              <a:t>The </a:t>
            </a:r>
            <a:r>
              <a:rPr lang="en-US" dirty="0" smtClean="0">
                <a:solidFill>
                  <a:srgbClr val="FF0000"/>
                </a:solidFill>
                <a:latin typeface="Times New Roman" panose="02020603050405020304" pitchFamily="18" charset="0"/>
                <a:cs typeface="Times New Roman" panose="02020603050405020304" pitchFamily="18" charset="0"/>
              </a:rPr>
              <a:t>best</a:t>
            </a:r>
            <a:r>
              <a:rPr lang="en-US" dirty="0" smtClean="0">
                <a:latin typeface="Times New Roman" panose="02020603050405020304" pitchFamily="18" charset="0"/>
                <a:cs typeface="Times New Roman" panose="02020603050405020304" pitchFamily="18" charset="0"/>
              </a:rPr>
              <a:t> in the world</a:t>
            </a:r>
          </a:p>
          <a:p>
            <a:r>
              <a:rPr lang="en-US" dirty="0" smtClean="0">
                <a:latin typeface="Times New Roman" panose="02020603050405020304" pitchFamily="18" charset="0"/>
                <a:cs typeface="Times New Roman" panose="02020603050405020304" pitchFamily="18" charset="0"/>
              </a:rPr>
              <a:t>One of the most popular products from Google</a:t>
            </a:r>
          </a:p>
          <a:p>
            <a:r>
              <a:rPr lang="en-US" dirty="0" smtClean="0">
                <a:latin typeface="Times New Roman" panose="02020603050405020304" pitchFamily="18" charset="0"/>
                <a:cs typeface="Times New Roman" panose="02020603050405020304" pitchFamily="18" charset="0"/>
              </a:rPr>
              <a:t>Acquired almost </a:t>
            </a:r>
            <a:r>
              <a:rPr lang="en-US" dirty="0" smtClean="0">
                <a:solidFill>
                  <a:srgbClr val="FF0000"/>
                </a:solidFill>
                <a:latin typeface="Times New Roman" panose="02020603050405020304" pitchFamily="18" charset="0"/>
                <a:cs typeface="Times New Roman" panose="02020603050405020304" pitchFamily="18" charset="0"/>
              </a:rPr>
              <a:t>70%</a:t>
            </a:r>
            <a:r>
              <a:rPr lang="en-US" dirty="0" smtClean="0">
                <a:latin typeface="Times New Roman" panose="02020603050405020304" pitchFamily="18" charset="0"/>
                <a:cs typeface="Times New Roman" panose="02020603050405020304" pitchFamily="18" charset="0"/>
              </a:rPr>
              <a:t> of the Search Engine market</a:t>
            </a:r>
          </a:p>
          <a:p>
            <a:r>
              <a:rPr lang="en-US" dirty="0" smtClean="0">
                <a:latin typeface="Times New Roman" panose="02020603050405020304" pitchFamily="18" charset="0"/>
                <a:cs typeface="Times New Roman" panose="02020603050405020304" pitchFamily="18" charset="0"/>
              </a:rPr>
              <a:t>Out posted by </a:t>
            </a:r>
            <a:r>
              <a:rPr lang="en-US" dirty="0" smtClean="0">
                <a:solidFill>
                  <a:srgbClr val="FF0000"/>
                </a:solidFill>
                <a:latin typeface="Times New Roman" panose="02020603050405020304" pitchFamily="18" charset="0"/>
                <a:cs typeface="Times New Roman" panose="02020603050405020304" pitchFamily="18" charset="0"/>
              </a:rPr>
              <a:t>YouTube</a:t>
            </a:r>
            <a:r>
              <a:rPr lang="en-US" dirty="0" smtClean="0">
                <a:latin typeface="Times New Roman" panose="02020603050405020304" pitchFamily="18" charset="0"/>
                <a:cs typeface="Times New Roman" panose="02020603050405020304" pitchFamily="18" charset="0"/>
              </a:rPr>
              <a:t> as at 2015 in popularity (Dwyer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2016).</a:t>
            </a:r>
          </a:p>
          <a:p>
            <a:pPr marL="109728" indent="0">
              <a:buNone/>
            </a:pPr>
            <a:r>
              <a:rPr lang="en-US" dirty="0" smtClean="0">
                <a:solidFill>
                  <a:srgbClr val="00B0F0"/>
                </a:solidFill>
                <a:latin typeface="Times New Roman" panose="02020603050405020304" pitchFamily="18" charset="0"/>
                <a:cs typeface="Times New Roman" panose="02020603050405020304" pitchFamily="18" charset="0"/>
              </a:rPr>
              <a:t>2) Bing</a:t>
            </a:r>
          </a:p>
          <a:p>
            <a:r>
              <a:rPr lang="en-US" dirty="0" smtClean="0">
                <a:latin typeface="Times New Roman" panose="02020603050405020304" pitchFamily="18" charset="0"/>
                <a:cs typeface="Times New Roman" panose="02020603050405020304" pitchFamily="18" charset="0"/>
              </a:rPr>
              <a:t>Microsoft’s answer to Google</a:t>
            </a:r>
          </a:p>
          <a:p>
            <a:r>
              <a:rPr lang="en-US" dirty="0" smtClean="0">
                <a:latin typeface="Times New Roman" panose="02020603050405020304" pitchFamily="18" charset="0"/>
                <a:cs typeface="Times New Roman" panose="02020603050405020304" pitchFamily="18" charset="0"/>
              </a:rPr>
              <a:t>Launched in </a:t>
            </a:r>
            <a:r>
              <a:rPr lang="en-US" dirty="0" smtClean="0">
                <a:solidFill>
                  <a:srgbClr val="FF0000"/>
                </a:solidFill>
                <a:latin typeface="Times New Roman" panose="02020603050405020304" pitchFamily="18" charset="0"/>
                <a:cs typeface="Times New Roman" panose="02020603050405020304" pitchFamily="18" charset="0"/>
              </a:rPr>
              <a:t>2009</a:t>
            </a:r>
          </a:p>
          <a:p>
            <a:r>
              <a:rPr lang="en-US" dirty="0" smtClean="0">
                <a:latin typeface="Times New Roman" panose="02020603050405020304" pitchFamily="18" charset="0"/>
                <a:cs typeface="Times New Roman" panose="02020603050405020304" pitchFamily="18" charset="0"/>
              </a:rPr>
              <a:t>Default search engine in </a:t>
            </a:r>
            <a:r>
              <a:rPr lang="en-US" dirty="0" smtClean="0">
                <a:solidFill>
                  <a:srgbClr val="FF0000"/>
                </a:solidFill>
                <a:latin typeface="Times New Roman" panose="02020603050405020304" pitchFamily="18" charset="0"/>
                <a:cs typeface="Times New Roman" panose="02020603050405020304" pitchFamily="18" charset="0"/>
              </a:rPr>
              <a:t>Microsoft’s web crawler</a:t>
            </a:r>
          </a:p>
          <a:p>
            <a:r>
              <a:rPr lang="en-US" dirty="0" smtClean="0">
                <a:latin typeface="Times New Roman" panose="02020603050405020304" pitchFamily="18" charset="0"/>
                <a:cs typeface="Times New Roman" panose="02020603050405020304" pitchFamily="18" charset="0"/>
              </a:rPr>
              <a:t>Introduced </a:t>
            </a:r>
            <a:r>
              <a:rPr lang="en-US" dirty="0" smtClean="0">
                <a:solidFill>
                  <a:srgbClr val="FF0000"/>
                </a:solidFill>
                <a:latin typeface="Times New Roman" panose="02020603050405020304" pitchFamily="18" charset="0"/>
                <a:cs typeface="Times New Roman" panose="02020603050405020304" pitchFamily="18" charset="0"/>
              </a:rPr>
              <a:t>Places </a:t>
            </a:r>
            <a:r>
              <a:rPr lang="en-US" dirty="0" smtClean="0">
                <a:latin typeface="Times New Roman" panose="02020603050405020304" pitchFamily="18" charset="0"/>
                <a:cs typeface="Times New Roman" panose="02020603050405020304" pitchFamily="18" charset="0"/>
              </a:rPr>
              <a:t>(Google’s equivalent is Google My Business), a great platform for businesses to submit their details to optimize their search results (</a:t>
            </a:r>
            <a:r>
              <a:rPr lang="en-US" dirty="0">
                <a:latin typeface="Times New Roman" panose="02020603050405020304" pitchFamily="18" charset="0"/>
                <a:cs typeface="Times New Roman" panose="02020603050405020304" pitchFamily="18" charset="0"/>
              </a:rPr>
              <a:t>Dwyer, 2016</a:t>
            </a:r>
            <a:r>
              <a:rPr lang="en-US" dirty="0" smtClean="0">
                <a:latin typeface="Times New Roman" panose="02020603050405020304" pitchFamily="18" charset="0"/>
                <a:cs typeface="Times New Roman" panose="02020603050405020304" pitchFamily="18" charset="0"/>
              </a:rPr>
              <a:t>).</a:t>
            </a:r>
          </a:p>
          <a:p>
            <a:pPr marL="109728" indent="0">
              <a:buNone/>
            </a:pP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715962"/>
          </a:xfrm>
        </p:spPr>
        <p:txBody>
          <a:bodyPr>
            <a:normAutofit fontScale="90000"/>
          </a:bodyPr>
          <a:lstStyle/>
          <a:p>
            <a:r>
              <a:rPr lang="en-US" dirty="0" smtClean="0">
                <a:latin typeface="Times New Roman" panose="02020603050405020304" pitchFamily="18" charset="0"/>
                <a:cs typeface="Times New Roman" panose="02020603050405020304" pitchFamily="18" charset="0"/>
              </a:rPr>
              <a:t>Search Engine - Examples</a:t>
            </a:r>
            <a:endParaRPr lang="en-US"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70577" y="990600"/>
            <a:ext cx="1528762" cy="6858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4958" y="3024685"/>
            <a:ext cx="1905266" cy="685800"/>
          </a:xfrm>
          <a:prstGeom prst="rect">
            <a:avLst/>
          </a:prstGeom>
        </p:spPr>
      </p:pic>
    </p:spTree>
    <p:extLst>
      <p:ext uri="{BB962C8B-B14F-4D97-AF65-F5344CB8AC3E}">
        <p14:creationId xmlns:p14="http://schemas.microsoft.com/office/powerpoint/2010/main" val="27750083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rmAutofit fontScale="92500"/>
          </a:bodyPr>
          <a:lstStyle/>
          <a:p>
            <a:pPr marL="109728" indent="0">
              <a:buNone/>
            </a:pPr>
            <a:r>
              <a:rPr lang="en-US" dirty="0" smtClean="0">
                <a:solidFill>
                  <a:srgbClr val="00B0F0"/>
                </a:solidFill>
                <a:latin typeface="Times New Roman" panose="02020603050405020304" pitchFamily="18" charset="0"/>
                <a:cs typeface="Times New Roman" panose="02020603050405020304" pitchFamily="18" charset="0"/>
              </a:rPr>
              <a:t>3) Yahoo</a:t>
            </a:r>
          </a:p>
          <a:p>
            <a:r>
              <a:rPr lang="en-US" dirty="0" smtClean="0">
                <a:latin typeface="Times New Roman" panose="02020603050405020304" pitchFamily="18" charset="0"/>
                <a:cs typeface="Times New Roman" panose="02020603050405020304" pitchFamily="18" charset="0"/>
              </a:rPr>
              <a:t>Biggest </a:t>
            </a:r>
            <a:r>
              <a:rPr lang="en-US" dirty="0" smtClean="0">
                <a:solidFill>
                  <a:srgbClr val="FF0000"/>
                </a:solidFill>
                <a:latin typeface="Times New Roman" panose="02020603050405020304" pitchFamily="18" charset="0"/>
                <a:cs typeface="Times New Roman" panose="02020603050405020304" pitchFamily="18" charset="0"/>
              </a:rPr>
              <a:t>competitor</a:t>
            </a:r>
            <a:r>
              <a:rPr lang="en-US" dirty="0" smtClean="0">
                <a:latin typeface="Times New Roman" panose="02020603050405020304" pitchFamily="18" charset="0"/>
                <a:cs typeface="Times New Roman" panose="02020603050405020304" pitchFamily="18" charset="0"/>
              </a:rPr>
              <a:t> to Bing</a:t>
            </a:r>
          </a:p>
          <a:p>
            <a:r>
              <a:rPr lang="en-US" dirty="0" smtClean="0">
                <a:latin typeface="Times New Roman" panose="02020603050405020304" pitchFamily="18" charset="0"/>
                <a:cs typeface="Times New Roman" panose="02020603050405020304" pitchFamily="18" charset="0"/>
              </a:rPr>
              <a:t>With </a:t>
            </a:r>
            <a:r>
              <a:rPr lang="en-US" dirty="0" smtClean="0">
                <a:solidFill>
                  <a:srgbClr val="FF0000"/>
                </a:solidFill>
                <a:latin typeface="Times New Roman" panose="02020603050405020304" pitchFamily="18" charset="0"/>
                <a:cs typeface="Times New Roman" panose="02020603050405020304" pitchFamily="18" charset="0"/>
              </a:rPr>
              <a:t>7.68% </a:t>
            </a:r>
            <a:r>
              <a:rPr lang="en-US" dirty="0" smtClean="0">
                <a:latin typeface="Times New Roman" panose="02020603050405020304" pitchFamily="18" charset="0"/>
                <a:cs typeface="Times New Roman" panose="02020603050405020304" pitchFamily="18" charset="0"/>
              </a:rPr>
              <a:t>market shares</a:t>
            </a:r>
          </a:p>
          <a:p>
            <a:r>
              <a:rPr lang="en-US" dirty="0" smtClean="0">
                <a:latin typeface="Times New Roman" panose="02020603050405020304" pitchFamily="18" charset="0"/>
                <a:cs typeface="Times New Roman" panose="02020603050405020304" pitchFamily="18" charset="0"/>
              </a:rPr>
              <a:t>Declining significantly as a leader in the provision of free emails due to </a:t>
            </a:r>
            <a:r>
              <a:rPr lang="en-US" dirty="0" smtClean="0">
                <a:solidFill>
                  <a:srgbClr val="FF0000"/>
                </a:solidFill>
                <a:latin typeface="Times New Roman" panose="02020603050405020304" pitchFamily="18" charset="0"/>
                <a:cs typeface="Times New Roman" panose="02020603050405020304" pitchFamily="18" charset="0"/>
              </a:rPr>
              <a:t>hacking</a:t>
            </a:r>
            <a:r>
              <a:rPr lang="en-US" dirty="0" smtClean="0">
                <a:latin typeface="Times New Roman" panose="02020603050405020304" pitchFamily="18" charset="0"/>
                <a:cs typeface="Times New Roman" panose="02020603050405020304" pitchFamily="18" charset="0"/>
              </a:rPr>
              <a:t> experienced in 2015 (Dwyer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2016).</a:t>
            </a:r>
          </a:p>
          <a:p>
            <a:pPr marL="109728" indent="0">
              <a:buNone/>
            </a:pPr>
            <a:r>
              <a:rPr lang="en-US" dirty="0" smtClean="0">
                <a:solidFill>
                  <a:srgbClr val="00B0F0"/>
                </a:solidFill>
                <a:latin typeface="Times New Roman" panose="02020603050405020304" pitchFamily="18" charset="0"/>
                <a:cs typeface="Times New Roman" panose="02020603050405020304" pitchFamily="18" charset="0"/>
              </a:rPr>
              <a:t>4) Baidu</a:t>
            </a:r>
          </a:p>
          <a:p>
            <a:r>
              <a:rPr lang="en-US" dirty="0" smtClean="0">
                <a:latin typeface="Times New Roman" panose="02020603050405020304" pitchFamily="18" charset="0"/>
                <a:cs typeface="Times New Roman" panose="02020603050405020304" pitchFamily="18" charset="0"/>
              </a:rPr>
              <a:t>Most used search engine in </a:t>
            </a:r>
            <a:r>
              <a:rPr lang="en-US" dirty="0" smtClean="0">
                <a:solidFill>
                  <a:srgbClr val="FF0000"/>
                </a:solidFill>
                <a:latin typeface="Times New Roman" panose="02020603050405020304" pitchFamily="18" charset="0"/>
                <a:cs typeface="Times New Roman" panose="02020603050405020304" pitchFamily="18" charset="0"/>
              </a:rPr>
              <a:t>China</a:t>
            </a:r>
          </a:p>
          <a:p>
            <a:r>
              <a:rPr lang="en-US" dirty="0" smtClean="0">
                <a:latin typeface="Times New Roman" panose="02020603050405020304" pitchFamily="18" charset="0"/>
                <a:cs typeface="Times New Roman" panose="02020603050405020304" pitchFamily="18" charset="0"/>
              </a:rPr>
              <a:t>Founded in January, </a:t>
            </a:r>
            <a:r>
              <a:rPr lang="en-US" dirty="0" smtClean="0">
                <a:solidFill>
                  <a:srgbClr val="FF0000"/>
                </a:solidFill>
                <a:latin typeface="Times New Roman" panose="02020603050405020304" pitchFamily="18" charset="0"/>
                <a:cs typeface="Times New Roman" panose="02020603050405020304" pitchFamily="18" charset="0"/>
              </a:rPr>
              <a:t>2000</a:t>
            </a:r>
            <a:r>
              <a:rPr lang="en-US" dirty="0" smtClean="0">
                <a:latin typeface="Times New Roman" panose="02020603050405020304" pitchFamily="18" charset="0"/>
                <a:cs typeface="Times New Roman" panose="02020603050405020304" pitchFamily="18" charset="0"/>
              </a:rPr>
              <a:t> by Chinese Entrepreneur, </a:t>
            </a:r>
            <a:r>
              <a:rPr lang="en-US" dirty="0" smtClean="0">
                <a:solidFill>
                  <a:srgbClr val="FF0000"/>
                </a:solidFill>
                <a:latin typeface="Times New Roman" panose="02020603050405020304" pitchFamily="18" charset="0"/>
                <a:cs typeface="Times New Roman" panose="02020603050405020304" pitchFamily="18" charset="0"/>
              </a:rPr>
              <a:t>Eric Xu</a:t>
            </a:r>
          </a:p>
          <a:p>
            <a:r>
              <a:rPr lang="en-US" dirty="0" smtClean="0">
                <a:latin typeface="Times New Roman" panose="02020603050405020304" pitchFamily="18" charset="0"/>
                <a:cs typeface="Times New Roman" panose="02020603050405020304" pitchFamily="18" charset="0"/>
              </a:rPr>
              <a:t>Delivers results for website, audio files, and images</a:t>
            </a:r>
          </a:p>
          <a:p>
            <a:r>
              <a:rPr lang="en-US" dirty="0" smtClean="0">
                <a:latin typeface="Times New Roman" panose="02020603050405020304" pitchFamily="18" charset="0"/>
                <a:cs typeface="Times New Roman" panose="02020603050405020304" pitchFamily="18" charset="0"/>
              </a:rPr>
              <a:t>Other services: maps, news, cloud storage, etc. (</a:t>
            </a:r>
            <a:r>
              <a:rPr lang="en-US" dirty="0">
                <a:latin typeface="Times New Roman" panose="02020603050405020304" pitchFamily="18" charset="0"/>
                <a:cs typeface="Times New Roman" panose="02020603050405020304" pitchFamily="18" charset="0"/>
              </a:rPr>
              <a:t>Dwyer, 2016</a:t>
            </a:r>
            <a:r>
              <a:rPr lang="en-US" dirty="0" smtClean="0">
                <a:latin typeface="Times New Roman" panose="02020603050405020304" pitchFamily="18" charset="0"/>
                <a:cs typeface="Times New Roman" panose="02020603050405020304" pitchFamily="18" charset="0"/>
              </a:rPr>
              <a:t>).</a:t>
            </a:r>
          </a:p>
          <a:p>
            <a:pPr marL="109728" indent="0">
              <a:buNone/>
            </a:pPr>
            <a:endParaRPr lang="en-US" dirty="0">
              <a:latin typeface="Times New Roman" panose="02020603050405020304" pitchFamily="18" charset="0"/>
              <a:cs typeface="Times New Roman" panose="02020603050405020304" pitchFamily="18" charset="0"/>
            </a:endParaRPr>
          </a:p>
          <a:p>
            <a:pPr marL="109728" indent="0">
              <a:buNone/>
            </a:pPr>
            <a:endParaRPr lang="en-US" dirty="0" smtClean="0">
              <a:latin typeface="Times New Roman" panose="02020603050405020304" pitchFamily="18" charset="0"/>
              <a:cs typeface="Times New Roman" panose="02020603050405020304" pitchFamily="18" charset="0"/>
            </a:endParaRPr>
          </a:p>
          <a:p>
            <a:pPr marL="109728" indent="0">
              <a:buNone/>
            </a:pP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868362"/>
          </a:xfrm>
        </p:spPr>
        <p:txBody>
          <a:bodyPr/>
          <a:lstStyle/>
          <a:p>
            <a:r>
              <a:rPr lang="en-US" dirty="0">
                <a:latin typeface="Times New Roman" panose="02020603050405020304" pitchFamily="18" charset="0"/>
                <a:cs typeface="Times New Roman" panose="02020603050405020304" pitchFamily="18" charset="0"/>
              </a:rPr>
              <a:t>Search Engine - Examples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4633" y="1295400"/>
            <a:ext cx="1905266" cy="86689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0" y="3326564"/>
            <a:ext cx="1905000" cy="866775"/>
          </a:xfrm>
          <a:prstGeom prst="rect">
            <a:avLst/>
          </a:prstGeom>
        </p:spPr>
      </p:pic>
    </p:spTree>
    <p:extLst>
      <p:ext uri="{BB962C8B-B14F-4D97-AF65-F5344CB8AC3E}">
        <p14:creationId xmlns:p14="http://schemas.microsoft.com/office/powerpoint/2010/main" val="1323599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77500" lnSpcReduction="20000"/>
          </a:bodyPr>
          <a:lstStyle/>
          <a:p>
            <a:pPr marL="109728" indent="0">
              <a:buNone/>
            </a:pPr>
            <a:r>
              <a:rPr lang="en-US" dirty="0" smtClean="0">
                <a:solidFill>
                  <a:srgbClr val="00B0F0"/>
                </a:solidFill>
                <a:latin typeface="Times New Roman" panose="02020603050405020304" pitchFamily="18" charset="0"/>
                <a:cs typeface="Times New Roman" panose="02020603050405020304" pitchFamily="18" charset="0"/>
              </a:rPr>
              <a:t>5) AOI</a:t>
            </a:r>
          </a:p>
          <a:p>
            <a:r>
              <a:rPr lang="en-US" dirty="0" smtClean="0">
                <a:latin typeface="Times New Roman" panose="02020603050405020304" pitchFamily="18" charset="0"/>
                <a:cs typeface="Times New Roman" panose="02020603050405020304" pitchFamily="18" charset="0"/>
              </a:rPr>
              <a:t>The company behind the </a:t>
            </a:r>
            <a:r>
              <a:rPr lang="en-US" dirty="0" smtClean="0">
                <a:solidFill>
                  <a:srgbClr val="FF0000"/>
                </a:solidFill>
                <a:latin typeface="Times New Roman" panose="02020603050405020304" pitchFamily="18" charset="0"/>
                <a:cs typeface="Times New Roman" panose="02020603050405020304" pitchFamily="18" charset="0"/>
              </a:rPr>
              <a:t>modem softwares</a:t>
            </a:r>
          </a:p>
          <a:p>
            <a:r>
              <a:rPr lang="en-US" dirty="0" smtClean="0">
                <a:latin typeface="Times New Roman" panose="02020603050405020304" pitchFamily="18" charset="0"/>
                <a:cs typeface="Times New Roman" panose="02020603050405020304" pitchFamily="18" charset="0"/>
              </a:rPr>
              <a:t>Begun way back in </a:t>
            </a:r>
            <a:r>
              <a:rPr lang="en-US" dirty="0" smtClean="0">
                <a:solidFill>
                  <a:srgbClr val="FF0000"/>
                </a:solidFill>
                <a:latin typeface="Times New Roman" panose="02020603050405020304" pitchFamily="18" charset="0"/>
                <a:cs typeface="Times New Roman" panose="02020603050405020304" pitchFamily="18" charset="0"/>
              </a:rPr>
              <a:t>1983</a:t>
            </a:r>
            <a:r>
              <a:rPr lang="en-US" dirty="0" smtClean="0">
                <a:latin typeface="Times New Roman" panose="02020603050405020304" pitchFamily="18" charset="0"/>
                <a:cs typeface="Times New Roman" panose="02020603050405020304" pitchFamily="18" charset="0"/>
              </a:rPr>
              <a:t> as </a:t>
            </a:r>
            <a:r>
              <a:rPr lang="en-US" dirty="0" smtClean="0">
                <a:solidFill>
                  <a:srgbClr val="FF0000"/>
                </a:solidFill>
                <a:latin typeface="Times New Roman" panose="02020603050405020304" pitchFamily="18" charset="0"/>
                <a:cs typeface="Times New Roman" panose="02020603050405020304" pitchFamily="18" charset="0"/>
              </a:rPr>
              <a:t>Control Video Corporation</a:t>
            </a:r>
          </a:p>
          <a:p>
            <a:r>
              <a:rPr lang="en-US" dirty="0" smtClean="0">
                <a:latin typeface="Times New Roman" panose="02020603050405020304" pitchFamily="18" charset="0"/>
                <a:cs typeface="Times New Roman" panose="02020603050405020304" pitchFamily="18" charset="0"/>
              </a:rPr>
              <a:t>Named America Online in 1991</a:t>
            </a:r>
          </a:p>
          <a:p>
            <a:r>
              <a:rPr lang="en-US" dirty="0" smtClean="0">
                <a:latin typeface="Times New Roman" panose="02020603050405020304" pitchFamily="18" charset="0"/>
                <a:cs typeface="Times New Roman" panose="02020603050405020304" pitchFamily="18" charset="0"/>
              </a:rPr>
              <a:t>2009 named AOL Inc.</a:t>
            </a:r>
          </a:p>
          <a:p>
            <a:r>
              <a:rPr lang="en-US" dirty="0" smtClean="0">
                <a:latin typeface="Times New Roman" panose="02020603050405020304" pitchFamily="18" charset="0"/>
                <a:cs typeface="Times New Roman" panose="02020603050405020304" pitchFamily="18" charset="0"/>
              </a:rPr>
              <a:t>It is a </a:t>
            </a:r>
            <a:r>
              <a:rPr lang="en-US" dirty="0" smtClean="0">
                <a:solidFill>
                  <a:srgbClr val="FF0000"/>
                </a:solidFill>
                <a:latin typeface="Times New Roman" panose="02020603050405020304" pitchFamily="18" charset="0"/>
                <a:cs typeface="Times New Roman" panose="02020603050405020304" pitchFamily="18" charset="0"/>
              </a:rPr>
              <a:t>global mass media company</a:t>
            </a:r>
            <a:r>
              <a:rPr lang="en-US" dirty="0" smtClean="0">
                <a:latin typeface="Times New Roman" panose="02020603050405020304" pitchFamily="18" charset="0"/>
                <a:cs typeface="Times New Roman" panose="02020603050405020304" pitchFamily="18" charset="0"/>
              </a:rPr>
              <a:t> based in NY</a:t>
            </a:r>
          </a:p>
          <a:p>
            <a:r>
              <a:rPr lang="en-US" dirty="0" smtClean="0">
                <a:latin typeface="Times New Roman" panose="02020603050405020304" pitchFamily="18" charset="0"/>
                <a:cs typeface="Times New Roman" panose="02020603050405020304" pitchFamily="18" charset="0"/>
              </a:rPr>
              <a:t>Additional services: Advertising as AOL Advertising, AOL mail, and AOL Platform (</a:t>
            </a:r>
            <a:r>
              <a:rPr lang="en-US" dirty="0">
                <a:latin typeface="Times New Roman" panose="02020603050405020304" pitchFamily="18" charset="0"/>
                <a:cs typeface="Times New Roman" panose="02020603050405020304" pitchFamily="18" charset="0"/>
              </a:rPr>
              <a:t>Dwyer, 2016</a:t>
            </a:r>
            <a:r>
              <a:rPr lang="en-US" dirty="0" smtClean="0">
                <a:latin typeface="Times New Roman" panose="02020603050405020304" pitchFamily="18" charset="0"/>
                <a:cs typeface="Times New Roman" panose="02020603050405020304" pitchFamily="18" charset="0"/>
              </a:rPr>
              <a:t>).</a:t>
            </a:r>
          </a:p>
          <a:p>
            <a:pPr marL="109728" indent="0">
              <a:buNone/>
            </a:pPr>
            <a:r>
              <a:rPr lang="en-US" dirty="0" smtClean="0">
                <a:solidFill>
                  <a:srgbClr val="00B0F0"/>
                </a:solidFill>
                <a:latin typeface="Times New Roman" panose="02020603050405020304" pitchFamily="18" charset="0"/>
                <a:cs typeface="Times New Roman" panose="02020603050405020304" pitchFamily="18" charset="0"/>
              </a:rPr>
              <a:t>6) Ask.com</a:t>
            </a:r>
          </a:p>
          <a:p>
            <a:r>
              <a:rPr lang="en-US" dirty="0" smtClean="0">
                <a:latin typeface="Times New Roman" panose="02020603050405020304" pitchFamily="18" charset="0"/>
                <a:cs typeface="Times New Roman" panose="02020603050405020304" pitchFamily="18" charset="0"/>
              </a:rPr>
              <a:t>Previously </a:t>
            </a:r>
            <a:r>
              <a:rPr lang="en-US" dirty="0" smtClean="0">
                <a:solidFill>
                  <a:srgbClr val="FF0000"/>
                </a:solidFill>
                <a:latin typeface="Times New Roman" panose="02020603050405020304" pitchFamily="18" charset="0"/>
                <a:cs typeface="Times New Roman" panose="02020603050405020304" pitchFamily="18" charset="0"/>
              </a:rPr>
              <a:t>Ask Jeeves</a:t>
            </a:r>
          </a:p>
          <a:p>
            <a:r>
              <a:rPr lang="en-US" dirty="0" smtClean="0">
                <a:latin typeface="Times New Roman" panose="02020603050405020304" pitchFamily="18" charset="0"/>
                <a:cs typeface="Times New Roman" panose="02020603050405020304" pitchFamily="18" charset="0"/>
              </a:rPr>
              <a:t>Founded in </a:t>
            </a:r>
            <a:r>
              <a:rPr lang="en-US" dirty="0" smtClean="0">
                <a:solidFill>
                  <a:srgbClr val="FF0000"/>
                </a:solidFill>
                <a:latin typeface="Times New Roman" panose="02020603050405020304" pitchFamily="18" charset="0"/>
                <a:cs typeface="Times New Roman" panose="02020603050405020304" pitchFamily="18" charset="0"/>
              </a:rPr>
              <a:t>1995</a:t>
            </a:r>
          </a:p>
          <a:p>
            <a:r>
              <a:rPr lang="en-US" dirty="0" smtClean="0">
                <a:latin typeface="Times New Roman" panose="02020603050405020304" pitchFamily="18" charset="0"/>
                <a:cs typeface="Times New Roman" panose="02020603050405020304" pitchFamily="18" charset="0"/>
              </a:rPr>
              <a:t>It is a </a:t>
            </a:r>
            <a:r>
              <a:rPr lang="en-US" dirty="0" smtClean="0">
                <a:solidFill>
                  <a:srgbClr val="FF0000"/>
                </a:solidFill>
                <a:latin typeface="Times New Roman" panose="02020603050405020304" pitchFamily="18" charset="0"/>
                <a:cs typeface="Times New Roman" panose="02020603050405020304" pitchFamily="18" charset="0"/>
              </a:rPr>
              <a:t>question &amp; answer community</a:t>
            </a:r>
            <a:r>
              <a:rPr lang="en-US" dirty="0" smtClean="0">
                <a:latin typeface="Times New Roman" panose="02020603050405020304" pitchFamily="18" charset="0"/>
                <a:cs typeface="Times New Roman" panose="02020603050405020304" pitchFamily="18" charset="0"/>
              </a:rPr>
              <a:t> where you can get answers for your question </a:t>
            </a:r>
          </a:p>
          <a:p>
            <a:r>
              <a:rPr lang="en-US" dirty="0" smtClean="0">
                <a:latin typeface="Times New Roman" panose="02020603050405020304" pitchFamily="18" charset="0"/>
                <a:cs typeface="Times New Roman" panose="02020603050405020304" pitchFamily="18" charset="0"/>
              </a:rPr>
              <a:t>It integrates a large amount of archive data to answer your questions.</a:t>
            </a:r>
          </a:p>
          <a:p>
            <a:r>
              <a:rPr lang="en-US" dirty="0" smtClean="0">
                <a:solidFill>
                  <a:srgbClr val="FF0000"/>
                </a:solidFill>
                <a:latin typeface="Times New Roman" panose="02020603050405020304" pitchFamily="18" charset="0"/>
                <a:cs typeface="Times New Roman" panose="02020603050405020304" pitchFamily="18" charset="0"/>
              </a:rPr>
              <a:t>Information is not as current </a:t>
            </a:r>
            <a:r>
              <a:rPr lang="en-US" dirty="0" smtClean="0">
                <a:latin typeface="Times New Roman" panose="02020603050405020304" pitchFamily="18" charset="0"/>
                <a:cs typeface="Times New Roman" panose="02020603050405020304" pitchFamily="18" charset="0"/>
              </a:rPr>
              <a:t>as it relies on archived dada and active users (Dwyer, 2016).</a:t>
            </a: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563562"/>
          </a:xfrm>
        </p:spPr>
        <p:txBody>
          <a:bodyPr>
            <a:normAutofit fontScale="90000"/>
          </a:bodyPr>
          <a:lstStyle/>
          <a:p>
            <a:r>
              <a:rPr lang="en-US" dirty="0">
                <a:latin typeface="Times New Roman" panose="02020603050405020304" pitchFamily="18" charset="0"/>
                <a:cs typeface="Times New Roman" panose="02020603050405020304" pitchFamily="18" charset="0"/>
              </a:rPr>
              <a:t>Search Engine - Examples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1000" y="762001"/>
            <a:ext cx="1905000" cy="661986"/>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143" y="3276600"/>
            <a:ext cx="2540000" cy="889000"/>
          </a:xfrm>
          <a:prstGeom prst="rect">
            <a:avLst/>
          </a:prstGeom>
        </p:spPr>
      </p:pic>
    </p:spTree>
    <p:extLst>
      <p:ext uri="{BB962C8B-B14F-4D97-AF65-F5344CB8AC3E}">
        <p14:creationId xmlns:p14="http://schemas.microsoft.com/office/powerpoint/2010/main" val="30495436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lnSpcReduction="10000"/>
          </a:bodyPr>
          <a:lstStyle/>
          <a:p>
            <a:pPr marL="109728" indent="0">
              <a:buNone/>
            </a:pPr>
            <a:r>
              <a:rPr lang="en-US" dirty="0" smtClean="0">
                <a:solidFill>
                  <a:srgbClr val="0070C0"/>
                </a:solidFill>
                <a:latin typeface="Times New Roman" panose="02020603050405020304" pitchFamily="18" charset="0"/>
                <a:cs typeface="Times New Roman" panose="02020603050405020304" pitchFamily="18" charset="0"/>
              </a:rPr>
              <a:t>Alias </a:t>
            </a:r>
            <a:r>
              <a:rPr lang="en-US" dirty="0" smtClean="0">
                <a:latin typeface="Times New Roman" panose="02020603050405020304" pitchFamily="18" charset="0"/>
                <a:cs typeface="Times New Roman" panose="02020603050405020304" pitchFamily="18" charset="0"/>
              </a:rPr>
              <a:t>– </a:t>
            </a:r>
            <a:r>
              <a:rPr lang="en-US" dirty="0" smtClean="0">
                <a:solidFill>
                  <a:srgbClr val="FF0000"/>
                </a:solidFill>
                <a:latin typeface="Times New Roman" panose="02020603050405020304" pitchFamily="18" charset="0"/>
                <a:cs typeface="Times New Roman" panose="02020603050405020304" pitchFamily="18" charset="0"/>
              </a:rPr>
              <a:t>Spider</a:t>
            </a:r>
            <a:r>
              <a:rPr lang="en-US" dirty="0" smtClean="0">
                <a:latin typeface="Times New Roman" panose="02020603050405020304" pitchFamily="18" charset="0"/>
                <a:cs typeface="Times New Roman" panose="02020603050405020304" pitchFamily="18" charset="0"/>
              </a:rPr>
              <a:t> or </a:t>
            </a:r>
            <a:r>
              <a:rPr lang="en-US" dirty="0" smtClean="0">
                <a:solidFill>
                  <a:srgbClr val="FF0000"/>
                </a:solidFill>
                <a:latin typeface="Times New Roman" panose="02020603050405020304" pitchFamily="18" charset="0"/>
                <a:cs typeface="Times New Roman" panose="02020603050405020304" pitchFamily="18" charset="0"/>
              </a:rPr>
              <a:t>Spiderbot </a:t>
            </a:r>
          </a:p>
          <a:p>
            <a:pPr marL="109728" indent="0" algn="ctr">
              <a:buNone/>
            </a:pPr>
            <a:r>
              <a:rPr lang="en-US" dirty="0" smtClean="0">
                <a:solidFill>
                  <a:srgbClr val="0070C0"/>
                </a:solidFill>
                <a:latin typeface="Times New Roman" panose="02020603050405020304" pitchFamily="18" charset="0"/>
                <a:cs typeface="Times New Roman" panose="02020603050405020304" pitchFamily="18" charset="0"/>
              </a:rPr>
              <a:t>Definition</a:t>
            </a:r>
          </a:p>
          <a:p>
            <a:r>
              <a:rPr lang="en-US" dirty="0" smtClean="0">
                <a:latin typeface="Times New Roman" panose="02020603050405020304" pitchFamily="18" charset="0"/>
                <a:cs typeface="Times New Roman" panose="02020603050405020304" pitchFamily="18" charset="0"/>
              </a:rPr>
              <a:t>It is an internet bot that systematically browses the World Wide Web for the purpose of Web indexing</a:t>
            </a:r>
          </a:p>
          <a:p>
            <a:pPr marL="109728" indent="0" algn="ctr">
              <a:buNone/>
            </a:pPr>
            <a:r>
              <a:rPr lang="en-US" dirty="0" smtClean="0">
                <a:solidFill>
                  <a:srgbClr val="0070C0"/>
                </a:solidFill>
                <a:latin typeface="Times New Roman" panose="02020603050405020304" pitchFamily="18" charset="0"/>
                <a:cs typeface="Times New Roman" panose="02020603050405020304" pitchFamily="18" charset="0"/>
              </a:rPr>
              <a:t>Uses</a:t>
            </a:r>
          </a:p>
          <a:p>
            <a:r>
              <a:rPr lang="en-US" dirty="0" smtClean="0">
                <a:latin typeface="Times New Roman" panose="02020603050405020304" pitchFamily="18" charset="0"/>
                <a:cs typeface="Times New Roman" panose="02020603050405020304" pitchFamily="18" charset="0"/>
              </a:rPr>
              <a:t>Used by Web search engines to update their web content or indices of others sites’ web content</a:t>
            </a:r>
          </a:p>
          <a:p>
            <a:pPr marL="109728" indent="0" algn="ctr">
              <a:buNone/>
            </a:pPr>
            <a:r>
              <a:rPr lang="en-US" dirty="0" smtClean="0">
                <a:solidFill>
                  <a:srgbClr val="0070C0"/>
                </a:solidFill>
                <a:latin typeface="Times New Roman" panose="02020603050405020304" pitchFamily="18" charset="0"/>
                <a:cs typeface="Times New Roman" panose="02020603050405020304" pitchFamily="18" charset="0"/>
              </a:rPr>
              <a:t>How it works</a:t>
            </a:r>
          </a:p>
          <a:p>
            <a:r>
              <a:rPr lang="en-US" dirty="0" smtClean="0">
                <a:latin typeface="Times New Roman" panose="02020603050405020304" pitchFamily="18" charset="0"/>
                <a:cs typeface="Times New Roman" panose="02020603050405020304" pitchFamily="18" charset="0"/>
              </a:rPr>
              <a:t>It copies pages for processing by a search engine which indexes the downloaded pages so that users can search more efficiently (Kobayashi &amp; Takeda, 2000).</a:t>
            </a:r>
          </a:p>
        </p:txBody>
      </p:sp>
      <p:sp>
        <p:nvSpPr>
          <p:cNvPr id="3" name="Title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Web Crawler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53272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109728" indent="0">
              <a:buNone/>
            </a:pPr>
            <a:r>
              <a:rPr lang="en-US" dirty="0" smtClean="0">
                <a:solidFill>
                  <a:srgbClr val="FF0000"/>
                </a:solidFill>
                <a:latin typeface="Times New Roman" panose="02020603050405020304" pitchFamily="18" charset="0"/>
                <a:cs typeface="Times New Roman" panose="02020603050405020304" pitchFamily="18" charset="0"/>
              </a:rPr>
              <a:t>Definition</a:t>
            </a:r>
          </a:p>
          <a:p>
            <a:r>
              <a:rPr lang="en-US" dirty="0" smtClean="0">
                <a:latin typeface="Times New Roman" panose="02020603050405020304" pitchFamily="18" charset="0"/>
                <a:cs typeface="Times New Roman" panose="02020603050405020304" pitchFamily="18" charset="0"/>
              </a:rPr>
              <a:t>Data Mining – is a process of discovering patterns in large data sets involving methods at the intersection of machine learning, statistics, and database systems</a:t>
            </a:r>
          </a:p>
          <a:p>
            <a:pPr marL="109728" indent="0">
              <a:buNone/>
            </a:pPr>
            <a:r>
              <a:rPr lang="en-US" dirty="0" smtClean="0">
                <a:solidFill>
                  <a:srgbClr val="FF0000"/>
                </a:solidFill>
                <a:latin typeface="Times New Roman" panose="02020603050405020304" pitchFamily="18" charset="0"/>
                <a:cs typeface="Times New Roman" panose="02020603050405020304" pitchFamily="18" charset="0"/>
              </a:rPr>
              <a:t>Relationship</a:t>
            </a:r>
            <a:r>
              <a:rPr lang="en-US" dirty="0" smtClean="0">
                <a:latin typeface="Times New Roman" panose="02020603050405020304" pitchFamily="18" charset="0"/>
                <a:cs typeface="Times New Roman" panose="02020603050405020304" pitchFamily="18" charset="0"/>
              </a:rPr>
              <a:t> – One of </a:t>
            </a:r>
            <a:r>
              <a:rPr lang="en-US" dirty="0" smtClean="0">
                <a:solidFill>
                  <a:srgbClr val="FF0000"/>
                </a:solidFill>
                <a:latin typeface="Times New Roman" panose="02020603050405020304" pitchFamily="18" charset="0"/>
                <a:cs typeface="Times New Roman" panose="02020603050405020304" pitchFamily="18" charset="0"/>
              </a:rPr>
              <a:t>Interdependency</a:t>
            </a:r>
          </a:p>
          <a:p>
            <a:r>
              <a:rPr lang="en-US" dirty="0" smtClean="0">
                <a:latin typeface="Times New Roman" panose="02020603050405020304" pitchFamily="18" charset="0"/>
                <a:cs typeface="Times New Roman" panose="02020603050405020304" pitchFamily="18" charset="0"/>
              </a:rPr>
              <a:t>Data mining done using search engines</a:t>
            </a:r>
          </a:p>
          <a:p>
            <a:r>
              <a:rPr lang="en-US" dirty="0" smtClean="0">
                <a:latin typeface="Times New Roman" panose="02020603050405020304" pitchFamily="18" charset="0"/>
                <a:cs typeface="Times New Roman" panose="02020603050405020304" pitchFamily="18" charset="0"/>
              </a:rPr>
              <a:t>Data mining used to inform search engine optimization</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Relationship between Data Mining and Search Engine</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184630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rmAutofit fontScale="92500" lnSpcReduction="20000"/>
          </a:bodyPr>
          <a:lstStyle/>
          <a:p>
            <a:r>
              <a:rPr lang="en-US" b="1" dirty="0" smtClean="0">
                <a:latin typeface="Times New Roman" panose="02020603050405020304" pitchFamily="18" charset="0"/>
                <a:cs typeface="Times New Roman" panose="02020603050405020304" pitchFamily="18" charset="0"/>
              </a:rPr>
              <a:t>The web is very huge and rapidly increasing</a:t>
            </a:r>
            <a:r>
              <a:rPr lang="en-US" dirty="0" smtClean="0">
                <a:latin typeface="Times New Roman" panose="02020603050405020304" pitchFamily="18" charset="0"/>
                <a:cs typeface="Times New Roman" panose="02020603050405020304" pitchFamily="18" charset="0"/>
              </a:rPr>
              <a:t>- difficulties in data warehousing and data mining</a:t>
            </a:r>
          </a:p>
          <a:p>
            <a:r>
              <a:rPr lang="en-US" b="1" dirty="0" smtClean="0">
                <a:latin typeface="Times New Roman" panose="02020603050405020304" pitchFamily="18" charset="0"/>
                <a:cs typeface="Times New Roman" panose="02020603050405020304" pitchFamily="18" charset="0"/>
              </a:rPr>
              <a:t>Complexity of web pages</a:t>
            </a:r>
            <a:r>
              <a:rPr lang="en-US" dirty="0" smtClean="0">
                <a:latin typeface="Times New Roman" panose="02020603050405020304" pitchFamily="18" charset="0"/>
                <a:cs typeface="Times New Roman" panose="02020603050405020304" pitchFamily="18" charset="0"/>
              </a:rPr>
              <a:t> – no unifying structure with huge amounts of documents in digital library of web – libraries not arranged according to any particular sorted order.</a:t>
            </a:r>
          </a:p>
          <a:p>
            <a:r>
              <a:rPr lang="en-US" b="1" dirty="0" smtClean="0">
                <a:latin typeface="Times New Roman" panose="02020603050405020304" pitchFamily="18" charset="0"/>
                <a:cs typeface="Times New Roman" panose="02020603050405020304" pitchFamily="18" charset="0"/>
              </a:rPr>
              <a:t>Web is a dynamic information source </a:t>
            </a:r>
            <a:r>
              <a:rPr lang="en-US" dirty="0" smtClean="0">
                <a:latin typeface="Times New Roman" panose="02020603050405020304" pitchFamily="18" charset="0"/>
                <a:cs typeface="Times New Roman" panose="02020603050405020304" pitchFamily="18" charset="0"/>
              </a:rPr>
              <a:t>– information on the wen is rapidly/regularly updated</a:t>
            </a:r>
          </a:p>
          <a:p>
            <a:r>
              <a:rPr lang="en-US" b="1" dirty="0" smtClean="0">
                <a:latin typeface="Times New Roman" panose="02020603050405020304" pitchFamily="18" charset="0"/>
                <a:cs typeface="Times New Roman" panose="02020603050405020304" pitchFamily="18" charset="0"/>
              </a:rPr>
              <a:t>Diversity of user communities</a:t>
            </a:r>
            <a:r>
              <a:rPr lang="en-US" dirty="0" smtClean="0">
                <a:latin typeface="Times New Roman" panose="02020603050405020304" pitchFamily="18" charset="0"/>
                <a:cs typeface="Times New Roman" panose="02020603050405020304" pitchFamily="18" charset="0"/>
              </a:rPr>
              <a:t> – user community is rapidly expanding – users with different backgrounds, interests, and purposes.</a:t>
            </a:r>
          </a:p>
          <a:p>
            <a:r>
              <a:rPr lang="en-US" b="1" dirty="0" smtClean="0">
                <a:latin typeface="Times New Roman" panose="02020603050405020304" pitchFamily="18" charset="0"/>
                <a:cs typeface="Times New Roman" panose="02020603050405020304" pitchFamily="18" charset="0"/>
              </a:rPr>
              <a:t>Relevancy of information</a:t>
            </a:r>
            <a:r>
              <a:rPr lang="en-US" dirty="0" smtClean="0">
                <a:latin typeface="Times New Roman" panose="02020603050405020304" pitchFamily="18" charset="0"/>
                <a:cs typeface="Times New Roman" panose="02020603050405020304" pitchFamily="18" charset="0"/>
              </a:rPr>
              <a:t> – only a small part of the web is of particular interest to the user while the rest of the portion contains information that is not relevant to the user which may swamp desired results (Tutorials Point, 2020).</a:t>
            </a:r>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a:xfrm>
            <a:off x="457200" y="274638"/>
            <a:ext cx="8229600" cy="792162"/>
          </a:xfrm>
        </p:spPr>
        <p:txBody>
          <a:bodyPr/>
          <a:lstStyle/>
          <a:p>
            <a:r>
              <a:rPr lang="en-US" dirty="0" smtClean="0">
                <a:latin typeface="Times New Roman" panose="02020603050405020304" pitchFamily="18" charset="0"/>
                <a:cs typeface="Times New Roman" panose="02020603050405020304" pitchFamily="18" charset="0"/>
              </a:rPr>
              <a:t>Web Mining Difficulties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014797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Dwyer, </a:t>
            </a:r>
            <a:r>
              <a:rPr lang="en-US" dirty="0" smtClean="0">
                <a:latin typeface="Times New Roman" panose="02020603050405020304" pitchFamily="18" charset="0"/>
                <a:cs typeface="Times New Roman" panose="02020603050405020304" pitchFamily="18" charset="0"/>
              </a:rPr>
              <a:t>D. (2016). </a:t>
            </a:r>
            <a:r>
              <a:rPr lang="en-US" i="1" dirty="0" smtClean="0">
                <a:latin typeface="Times New Roman" panose="02020603050405020304" pitchFamily="18" charset="0"/>
                <a:cs typeface="Times New Roman" panose="02020603050405020304" pitchFamily="18" charset="0"/>
              </a:rPr>
              <a:t>Top 12 Best Search Engines in the World</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Retrieved from </a:t>
            </a:r>
            <a:r>
              <a:rPr lang="en-US" dirty="0">
                <a:latin typeface="Times New Roman" panose="02020603050405020304" pitchFamily="18" charset="0"/>
                <a:cs typeface="Times New Roman" panose="02020603050405020304" pitchFamily="18" charset="0"/>
                <a:hlinkClick r:id="rId2"/>
              </a:rPr>
              <a:t>https://</a:t>
            </a:r>
            <a:r>
              <a:rPr lang="en-US" dirty="0" smtClean="0">
                <a:latin typeface="Times New Roman" panose="02020603050405020304" pitchFamily="18" charset="0"/>
                <a:cs typeface="Times New Roman" panose="02020603050405020304" pitchFamily="18" charset="0"/>
                <a:hlinkClick r:id="rId2"/>
              </a:rPr>
              <a:t>www.inspire.scot/blog/2016/11/11/top-12-best-search-engines-in-the-world238</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Kobayashi, M. &amp; Takeda, K. (2000). Information Retrieval on the Web. </a:t>
            </a:r>
            <a:r>
              <a:rPr lang="en-US" i="1" dirty="0" smtClean="0">
                <a:latin typeface="Times New Roman" panose="02020603050405020304" pitchFamily="18" charset="0"/>
                <a:cs typeface="Times New Roman" panose="02020603050405020304" pitchFamily="18" charset="0"/>
              </a:rPr>
              <a:t>ACM Computing Surveys</a:t>
            </a:r>
            <a:r>
              <a:rPr lang="en-US" dirty="0" smtClean="0">
                <a:latin typeface="Times New Roman" panose="02020603050405020304" pitchFamily="18" charset="0"/>
                <a:cs typeface="Times New Roman" panose="02020603050405020304" pitchFamily="18" charset="0"/>
              </a:rPr>
              <a:t>, 32(2): 144-173</a:t>
            </a:r>
          </a:p>
          <a:p>
            <a:r>
              <a:rPr lang="en-US" dirty="0" smtClean="0">
                <a:latin typeface="Times New Roman" panose="02020603050405020304" pitchFamily="18" charset="0"/>
                <a:cs typeface="Times New Roman" panose="02020603050405020304" pitchFamily="18" charset="0"/>
              </a:rPr>
              <a:t>Levene, M. (2005). </a:t>
            </a:r>
            <a:r>
              <a:rPr lang="en-US" i="1" dirty="0" smtClean="0">
                <a:latin typeface="Times New Roman" panose="02020603050405020304" pitchFamily="18" charset="0"/>
                <a:cs typeface="Times New Roman" panose="02020603050405020304" pitchFamily="18" charset="0"/>
              </a:rPr>
              <a:t>An Introduction to Search Engines and Web Navigation</a:t>
            </a:r>
            <a:r>
              <a:rPr lang="en-US" dirty="0" smtClean="0">
                <a:latin typeface="Times New Roman" panose="02020603050405020304" pitchFamily="18" charset="0"/>
                <a:cs typeface="Times New Roman" panose="02020603050405020304" pitchFamily="18" charset="0"/>
              </a:rPr>
              <a:t>. Pearson</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Daily </a:t>
            </a:r>
            <a:r>
              <a:rPr lang="en-US" dirty="0" smtClean="0">
                <a:latin typeface="Times New Roman" panose="02020603050405020304" pitchFamily="18" charset="0"/>
                <a:cs typeface="Times New Roman" panose="02020603050405020304" pitchFamily="18" charset="0"/>
              </a:rPr>
              <a:t>Egg (2020). </a:t>
            </a:r>
            <a:r>
              <a:rPr lang="en-US" i="1" dirty="0" smtClean="0">
                <a:latin typeface="Times New Roman" panose="02020603050405020304" pitchFamily="18" charset="0"/>
                <a:cs typeface="Times New Roman" panose="02020603050405020304" pitchFamily="18" charset="0"/>
              </a:rPr>
              <a:t>8 Reasons why your Website Needs Search Engine Optimization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Retrieved from </a:t>
            </a:r>
            <a:r>
              <a:rPr lang="en-US" dirty="0">
                <a:latin typeface="Times New Roman" panose="02020603050405020304" pitchFamily="18" charset="0"/>
                <a:cs typeface="Times New Roman" panose="02020603050405020304" pitchFamily="18" charset="0"/>
                <a:hlinkClick r:id="rId3"/>
              </a:rPr>
              <a:t>https://www.crazyegg.com/blog/seo/why-search-engine-optimization</a:t>
            </a:r>
            <a:r>
              <a:rPr lang="en-US" dirty="0" smtClean="0">
                <a:latin typeface="Times New Roman" panose="02020603050405020304" pitchFamily="18" charset="0"/>
                <a:cs typeface="Times New Roman" panose="02020603050405020304" pitchFamily="18" charset="0"/>
                <a:hlinkClick r:id="rId3"/>
              </a:rPr>
              <a:t>/</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Tutorials Point (2020). </a:t>
            </a:r>
            <a:r>
              <a:rPr lang="en-US" i="1" dirty="0" smtClean="0">
                <a:latin typeface="Times New Roman" panose="02020603050405020304" pitchFamily="18" charset="0"/>
                <a:cs typeface="Times New Roman" panose="02020603050405020304" pitchFamily="18" charset="0"/>
              </a:rPr>
              <a:t>Data Mining – Mining World Wide Web</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Retrieved from </a:t>
            </a:r>
            <a:r>
              <a:rPr lang="en-US" dirty="0">
                <a:latin typeface="Times New Roman" panose="02020603050405020304" pitchFamily="18" charset="0"/>
                <a:cs typeface="Times New Roman" panose="02020603050405020304" pitchFamily="18" charset="0"/>
                <a:hlinkClick r:id="rId4"/>
              </a:rPr>
              <a:t>https://</a:t>
            </a:r>
            <a:r>
              <a:rPr lang="en-US" dirty="0" smtClean="0">
                <a:latin typeface="Times New Roman" panose="02020603050405020304" pitchFamily="18" charset="0"/>
                <a:cs typeface="Times New Roman" panose="02020603050405020304" pitchFamily="18" charset="0"/>
                <a:hlinkClick r:id="rId4"/>
              </a:rPr>
              <a:t>www.tutorialspoint.com/data_mining/dm_mining_www.htm</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3" name="Title 2"/>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3527302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79</TotalTime>
  <Words>967</Words>
  <Application>Microsoft Office PowerPoint</Application>
  <PresentationFormat>On-screen Show (4:3)</PresentationFormat>
  <Paragraphs>101</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Web Analytics and Search Engines</vt:lpstr>
      <vt:lpstr>Search Engines - Definition</vt:lpstr>
      <vt:lpstr>Search Engines – How they work</vt:lpstr>
      <vt:lpstr>Search Engines – More Characteristics</vt:lpstr>
      <vt:lpstr>Search Engines – Importance for Today’s Business</vt:lpstr>
      <vt:lpstr>Search Engine - Examples</vt:lpstr>
      <vt:lpstr>Search Engine - Examples</vt:lpstr>
      <vt:lpstr>Search Engine - Examples</vt:lpstr>
      <vt:lpstr>Web Crawler</vt:lpstr>
      <vt:lpstr>Relationship between Data Mining and Search Engine</vt:lpstr>
      <vt:lpstr>Web Mining Difficulties</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 Analytics and Search Engines</dc:title>
  <dc:creator>Anne Patricia</dc:creator>
  <cp:lastModifiedBy>Kamande</cp:lastModifiedBy>
  <cp:revision>18</cp:revision>
  <dcterms:created xsi:type="dcterms:W3CDTF">2006-08-16T00:00:00Z</dcterms:created>
  <dcterms:modified xsi:type="dcterms:W3CDTF">2020-06-30T00:41:58Z</dcterms:modified>
</cp:coreProperties>
</file>